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D4A86-7DDD-45E6-B875-91C31048A1F4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07767-1B12-4263-ABF0-DAC3FB5B87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C55653-12B6-4590-8F9B-35F959F0465B}" type="slidenum">
              <a:rPr lang="sr-Latn-CS"/>
              <a:pPr/>
              <a:t>6</a:t>
            </a:fld>
            <a:endParaRPr lang="sr-Latn-C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6E7297-ACCF-462A-9BF6-A929D5AECF7F}" type="slidenum">
              <a:rPr lang="sr-Latn-CS"/>
              <a:pPr/>
              <a:t>7</a:t>
            </a:fld>
            <a:endParaRPr lang="sr-Latn-C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B4CF09-29C8-47D0-BD3B-074024B380F4}" type="slidenum">
              <a:rPr lang="sr-Latn-CS"/>
              <a:pPr/>
              <a:t>8</a:t>
            </a:fld>
            <a:endParaRPr lang="sr-Latn-C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D2F3BB-CF83-4EEB-AA3C-BC211107FC64}" type="slidenum">
              <a:rPr lang="sr-Latn-CS"/>
              <a:pPr/>
              <a:t>9</a:t>
            </a:fld>
            <a:endParaRPr lang="sr-Latn-C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E37027-D0BB-4A99-ACD6-B849AD1675DC}" type="slidenum">
              <a:rPr lang="sr-Latn-CS"/>
              <a:pPr/>
              <a:t>10</a:t>
            </a:fld>
            <a:endParaRPr lang="sr-Latn-C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2097A4-87AC-48B7-A0B1-4C60BE65922A}" type="slidenum">
              <a:rPr lang="sr-Latn-CS"/>
              <a:pPr/>
              <a:t>11</a:t>
            </a:fld>
            <a:endParaRPr lang="sr-Latn-C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733C8-2B47-4297-A91F-A0F9AB5493AC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5096-C981-4944-800A-778459D3B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733C8-2B47-4297-A91F-A0F9AB5493AC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5096-C981-4944-800A-778459D3B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733C8-2B47-4297-A91F-A0F9AB5493AC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5096-C981-4944-800A-778459D3B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B228DD5-FD7E-4210-85C1-592DF5D9045D}" type="slidenum">
              <a:rPr lang="sr-Latn-CS"/>
              <a:pPr/>
              <a:t>‹#›</a:t>
            </a:fld>
            <a:endParaRPr lang="sr-Latn-CS"/>
          </a:p>
        </p:txBody>
      </p:sp>
    </p:spTree>
  </p:cSld>
  <p:clrMapOvr>
    <a:masterClrMapping/>
  </p:clrMapOvr>
  <p:transition spd="med">
    <p:blinds dir="vert"/>
    <p:sndAc>
      <p:stSnd>
        <p:snd r:embed="rId1" name="typ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733C8-2B47-4297-A91F-A0F9AB5493AC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5096-C981-4944-800A-778459D3B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733C8-2B47-4297-A91F-A0F9AB5493AC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5096-C981-4944-800A-778459D3B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733C8-2B47-4297-A91F-A0F9AB5493AC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5096-C981-4944-800A-778459D3B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733C8-2B47-4297-A91F-A0F9AB5493AC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5096-C981-4944-800A-778459D3B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733C8-2B47-4297-A91F-A0F9AB5493AC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5096-C981-4944-800A-778459D3B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733C8-2B47-4297-A91F-A0F9AB5493AC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5096-C981-4944-800A-778459D3B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733C8-2B47-4297-A91F-A0F9AB5493AC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5096-C981-4944-800A-778459D3B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733C8-2B47-4297-A91F-A0F9AB5493AC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55096-C981-4944-800A-778459D3B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733C8-2B47-4297-A91F-A0F9AB5493AC}" type="datetimeFigureOut">
              <a:rPr lang="en-US" smtClean="0"/>
              <a:pPr/>
              <a:t>7/29/2023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55096-C981-4944-800A-778459D3B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278605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" sz="49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PRINCIPLES OF </a:t>
            </a:r>
            <a:r>
              <a:rPr lang="sr-Latn-RS" sz="49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PRESCRIBING</a:t>
            </a:r>
            <a:r>
              <a:rPr lang="en" sz="49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ANTIARRHYTHMICS</a:t>
            </a:r>
            <a:br>
              <a:rPr lang="sr-Latn-CS" b="1" dirty="0">
                <a:solidFill>
                  <a:srgbClr val="30446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00570"/>
            <a:ext cx="6400800" cy="1138230"/>
          </a:xfrm>
        </p:spPr>
        <p:txBody>
          <a:bodyPr>
            <a:normAutofit/>
          </a:bodyPr>
          <a:lstStyle/>
          <a:p>
            <a:r>
              <a:rPr lang="en" sz="24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Prof. Slobodan Janković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87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372" name="Rectangle 4" descr="Newsprint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6000" b="1">
              <a:solidFill>
                <a:srgbClr val="5478A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>
              <a:solidFill>
                <a:srgbClr val="5478AC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>
                <a:solidFill>
                  <a:srgbClr val="5478AC"/>
                </a:solidFill>
                <a:latin typeface="Comic Sans MS" pitchFamily="66" charset="0"/>
              </a:rPr>
              <a:t>  </a:t>
            </a:r>
            <a:endParaRPr lang="sr-Latn-CS" sz="3200">
              <a:solidFill>
                <a:srgbClr val="5478AC"/>
              </a:solidFill>
              <a:latin typeface="Comic Sans MS" pitchFamily="66" charset="0"/>
            </a:endParaRPr>
          </a:p>
        </p:txBody>
      </p:sp>
      <p:graphicFrame>
        <p:nvGraphicFramePr>
          <p:cNvPr id="58408" name="Group 40"/>
          <p:cNvGraphicFramePr>
            <a:graphicFrameLocks noGrp="1"/>
          </p:cNvGraphicFramePr>
          <p:nvPr>
            <p:ph idx="1"/>
          </p:nvPr>
        </p:nvGraphicFramePr>
        <p:xfrm>
          <a:off x="539750" y="476250"/>
          <a:ext cx="8229600" cy="558508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097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Cyrl-CS" sz="2800" u="none" strike="noStrike" cap="none" normalizeH="0" baseline="0" dirty="0">
                        <a:ln>
                          <a:noFill/>
                        </a:ln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Extracardiac contraindications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Do not use or use with caution</a:t>
                      </a:r>
                      <a:endParaRPr kumimoji="0" lang="sr-Latn-CS" sz="2800" b="1" i="0" u="none" strike="noStrike" cap="none" normalizeH="0" baseline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0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Diarrhea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quinidine</a:t>
                      </a: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0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Prostate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Glaucoma</a:t>
                      </a: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disopyramide</a:t>
                      </a:r>
                      <a:endParaRPr kumimoji="0" lang="el-GR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5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Arthritis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procainamide</a:t>
                      </a:r>
                      <a:endParaRPr kumimoji="0" lang="el-GR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5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Lung disease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amiodarone</a:t>
                      </a:r>
                      <a:endParaRPr kumimoji="0" lang="el-GR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blinds dir="vert"/>
    <p:sndAc>
      <p:stSnd>
        <p:snd r:embed="rId3" name="type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5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444" name="Rectangle 4" descr="Newsprint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6000" b="1">
              <a:solidFill>
                <a:srgbClr val="5478A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>
              <a:solidFill>
                <a:srgbClr val="5478AC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>
                <a:solidFill>
                  <a:srgbClr val="5478AC"/>
                </a:solidFill>
                <a:latin typeface="Comic Sans MS" pitchFamily="66" charset="0"/>
              </a:rPr>
              <a:t>  </a:t>
            </a:r>
            <a:endParaRPr lang="sr-Latn-CS" sz="3200">
              <a:solidFill>
                <a:srgbClr val="5478AC"/>
              </a:solidFill>
              <a:latin typeface="Comic Sans MS" pitchFamily="66" charset="0"/>
            </a:endParaRPr>
          </a:p>
        </p:txBody>
      </p:sp>
      <p:graphicFrame>
        <p:nvGraphicFramePr>
          <p:cNvPr id="61473" name="Group 3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3017592"/>
              </p:ext>
            </p:extLst>
          </p:nvPr>
        </p:nvGraphicFramePr>
        <p:xfrm>
          <a:off x="539750" y="549275"/>
          <a:ext cx="8229600" cy="588012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41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Cyrl-CS" sz="2800" u="none" strike="noStrike" cap="none" normalizeH="0" baseline="0" dirty="0">
                        <a:ln>
                          <a:noFill/>
                        </a:ln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Extracardiac contraindications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Do not use or use with caution</a:t>
                      </a:r>
                      <a:endParaRPr kumimoji="0" lang="sr-Latn-C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40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Tremor</a:t>
                      </a: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mexiletine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tocainide</a:t>
                      </a: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11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Constipation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verapamil</a:t>
                      </a:r>
                      <a:endParaRPr kumimoji="0" lang="el-GR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3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Asthma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Peripheral artery disease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Hypoglycemia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β- blockers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propafenone</a:t>
                      </a:r>
                      <a:endParaRPr kumimoji="0" lang="el-GR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blinds dir="vert"/>
    <p:sndAc>
      <p:stSnd>
        <p:snd r:embed="rId3" name="type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1000108"/>
            <a:ext cx="8501122" cy="6072230"/>
          </a:xfrm>
        </p:spPr>
        <p:txBody>
          <a:bodyPr>
            <a:normAutofit/>
          </a:bodyPr>
          <a:lstStyle/>
          <a:p>
            <a:pPr marL="342900" indent="-342900" algn="l"/>
            <a:r>
              <a:rPr lang="en" sz="2800" b="1" dirty="0">
                <a:solidFill>
                  <a:srgbClr val="30446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①</a:t>
            </a:r>
            <a:r>
              <a:rPr lang="en" sz="2800" b="1" dirty="0">
                <a:solidFill>
                  <a:srgbClr val="304462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2800" b="1" dirty="0">
                <a:solidFill>
                  <a:srgbClr val="304462"/>
                </a:solidFill>
                <a:latin typeface="Comic Sans MS" pitchFamily="66" charset="0"/>
              </a:rPr>
              <a:t>Detect and eliminate</a:t>
            </a:r>
            <a:r>
              <a:rPr lang="en" sz="2800" dirty="0">
                <a:solidFill>
                  <a:srgbClr val="304462"/>
                </a:solidFill>
                <a:latin typeface="Comic Sans MS" pitchFamily="66" charset="0"/>
              </a:rPr>
              <a:t> </a:t>
            </a:r>
            <a:r>
              <a:rPr lang="en" sz="2800" b="1" dirty="0">
                <a:solidFill>
                  <a:srgbClr val="304462"/>
                </a:solidFill>
                <a:latin typeface="Comic Sans MS" pitchFamily="66" charset="0"/>
              </a:rPr>
              <a:t>precipitating factors </a:t>
            </a:r>
            <a:r>
              <a:rPr lang="en" sz="2800" dirty="0">
                <a:solidFill>
                  <a:srgbClr val="304462"/>
                </a:solidFill>
                <a:latin typeface="Comic Sans MS" pitchFamily="66" charset="0"/>
              </a:rPr>
              <a:t>:</a:t>
            </a:r>
          </a:p>
          <a:p>
            <a:pPr marL="342900" indent="-342900" algn="l"/>
            <a:endParaRPr lang="sr-Cyrl-CS" sz="2400" dirty="0">
              <a:solidFill>
                <a:srgbClr val="304462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dirty="0">
                <a:solidFill>
                  <a:srgbClr val="304462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304462"/>
                </a:solidFill>
                <a:latin typeface="Comic Sans MS" pitchFamily="66" charset="0"/>
                <a:sym typeface="Wingdings" pitchFamily="2" charset="2"/>
              </a:rPr>
              <a:t> </a:t>
            </a:r>
            <a:r>
              <a:rPr lang="en" sz="2800" dirty="0">
                <a:solidFill>
                  <a:srgbClr val="304462"/>
                </a:solidFill>
                <a:latin typeface="Comic Sans MS" pitchFamily="66" charset="0"/>
              </a:rPr>
              <a:t>hypoxia</a:t>
            </a:r>
          </a:p>
          <a:p>
            <a:pPr marL="342900" indent="-342900" algn="l"/>
            <a:r>
              <a:rPr lang="en" sz="2800" dirty="0">
                <a:solidFill>
                  <a:srgbClr val="304462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304462"/>
                </a:solidFill>
                <a:latin typeface="Comic Sans MS" pitchFamily="66" charset="0"/>
                <a:sym typeface="Wingdings" pitchFamily="2" charset="2"/>
              </a:rPr>
              <a:t> </a:t>
            </a:r>
            <a:r>
              <a:rPr lang="en" sz="2800" dirty="0">
                <a:solidFill>
                  <a:srgbClr val="304462"/>
                </a:solidFill>
                <a:latin typeface="Comic Sans MS" pitchFamily="66" charset="0"/>
              </a:rPr>
              <a:t>hypokalemia</a:t>
            </a:r>
          </a:p>
          <a:p>
            <a:pPr marL="342900" indent="-342900" algn="l"/>
            <a:r>
              <a:rPr lang="en" sz="2800" dirty="0">
                <a:solidFill>
                  <a:srgbClr val="304462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304462"/>
                </a:solidFill>
                <a:latin typeface="Comic Sans MS" pitchFamily="66" charset="0"/>
                <a:sym typeface="Wingdings" pitchFamily="2" charset="2"/>
              </a:rPr>
              <a:t> </a:t>
            </a:r>
            <a:r>
              <a:rPr lang="en" sz="2800" dirty="0">
                <a:solidFill>
                  <a:srgbClr val="304462"/>
                </a:solidFill>
                <a:latin typeface="Comic Sans MS" pitchFamily="66" charset="0"/>
              </a:rPr>
              <a:t>ischemia</a:t>
            </a:r>
          </a:p>
          <a:p>
            <a:pPr marL="342900" indent="-342900" algn="l"/>
            <a:r>
              <a:rPr lang="en" sz="2800" dirty="0">
                <a:solidFill>
                  <a:srgbClr val="304462"/>
                </a:solidFill>
                <a:latin typeface="Comic Sans MS" pitchFamily="66" charset="0"/>
              </a:rPr>
              <a:t>   </a:t>
            </a:r>
            <a:r>
              <a:rPr lang="en" dirty="0">
                <a:solidFill>
                  <a:srgbClr val="304462"/>
                </a:solidFill>
                <a:latin typeface="Comic Sans MS" pitchFamily="66" charset="0"/>
                <a:sym typeface="Wingdings" pitchFamily="2" charset="2"/>
              </a:rPr>
              <a:t> </a:t>
            </a:r>
            <a:r>
              <a:rPr lang="en" sz="2800" dirty="0">
                <a:solidFill>
                  <a:srgbClr val="304462"/>
                </a:solidFill>
                <a:latin typeface="Comic Sans MS" pitchFamily="66" charset="0"/>
              </a:rPr>
              <a:t>drugs (erythromycin, pentamidine, thioridazine, tricyclics)</a:t>
            </a:r>
            <a:endParaRPr lang="sr-Latn-CS" sz="2800" dirty="0">
              <a:solidFill>
                <a:srgbClr val="304462"/>
              </a:solidFill>
              <a:latin typeface="Comic Sans MS" pitchFamily="66" charset="0"/>
            </a:endParaRPr>
          </a:p>
          <a:p>
            <a:endParaRPr lang="en-US" sz="24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1000108"/>
            <a:ext cx="8501122" cy="6072230"/>
          </a:xfrm>
        </p:spPr>
        <p:txBody>
          <a:bodyPr>
            <a:normAutofit/>
          </a:bodyPr>
          <a:lstStyle/>
          <a:p>
            <a:pPr marL="342900" indent="-342900" algn="l"/>
            <a:endParaRPr lang="sr-Latn-CS" sz="2800" dirty="0">
              <a:solidFill>
                <a:srgbClr val="304462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b="1" dirty="0">
                <a:solidFill>
                  <a:srgbClr val="30446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②</a:t>
            </a:r>
            <a:r>
              <a:rPr lang="en" b="1" dirty="0">
                <a:solidFill>
                  <a:srgbClr val="304462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b="1" dirty="0">
                <a:solidFill>
                  <a:srgbClr val="304462"/>
                </a:solidFill>
                <a:latin typeface="Comic Sans MS" pitchFamily="66" charset="0"/>
              </a:rPr>
              <a:t>Establish treatment goals </a:t>
            </a:r>
            <a:r>
              <a:rPr lang="en" dirty="0">
                <a:solidFill>
                  <a:srgbClr val="304462"/>
                </a:solidFill>
                <a:latin typeface="Comic Sans MS" pitchFamily="66" charset="0"/>
              </a:rPr>
              <a:t>:</a:t>
            </a:r>
          </a:p>
          <a:p>
            <a:pPr marL="342900" indent="-342900" algn="l"/>
            <a:endParaRPr lang="sr-Cyrl-CS" sz="2400" dirty="0">
              <a:solidFill>
                <a:srgbClr val="304462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2800" dirty="0">
                <a:solidFill>
                  <a:srgbClr val="304462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304462"/>
                </a:solidFill>
                <a:latin typeface="Comic Sans MS" pitchFamily="66" charset="0"/>
                <a:sym typeface="Wingdings" pitchFamily="2" charset="2"/>
              </a:rPr>
              <a:t> Do not treat asymptomatic ventricular extrasystoles</a:t>
            </a:r>
          </a:p>
          <a:p>
            <a:pPr marL="342900" indent="-342900" algn="l"/>
            <a:endParaRPr lang="sr-Cyrl-CS" sz="1200" dirty="0">
              <a:solidFill>
                <a:srgbClr val="304462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2400" dirty="0">
                <a:solidFill>
                  <a:srgbClr val="304462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304462"/>
                </a:solidFill>
                <a:latin typeface="Comic Sans MS" pitchFamily="66" charset="0"/>
                <a:sym typeface="Wingdings" pitchFamily="2" charset="2"/>
              </a:rPr>
              <a:t></a:t>
            </a:r>
            <a:r>
              <a:rPr lang="en" sz="2400" dirty="0">
                <a:solidFill>
                  <a:srgbClr val="304462"/>
                </a:solidFill>
                <a:latin typeface="Comic Sans MS" pitchFamily="66" charset="0"/>
              </a:rPr>
              <a:t> </a:t>
            </a:r>
            <a:r>
              <a:rPr lang="en" sz="2800" dirty="0">
                <a:solidFill>
                  <a:srgbClr val="304462"/>
                </a:solidFill>
                <a:latin typeface="Comic Sans MS" pitchFamily="66" charset="0"/>
              </a:rPr>
              <a:t>Determine the frequency and reproducibility of arrhythmias before starting therapy</a:t>
            </a:r>
          </a:p>
          <a:p>
            <a:endParaRPr lang="en-US" sz="24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58" y="2000240"/>
            <a:ext cx="8501122" cy="6072230"/>
          </a:xfrm>
        </p:spPr>
        <p:txBody>
          <a:bodyPr>
            <a:normAutofit/>
          </a:bodyPr>
          <a:lstStyle/>
          <a:p>
            <a:r>
              <a:rPr lang="en" b="1" dirty="0">
                <a:solidFill>
                  <a:srgbClr val="304462"/>
                </a:solidFill>
                <a:latin typeface="Comic Sans MS" pitchFamily="66" charset="0"/>
              </a:rPr>
              <a:t>So far, only </a:t>
            </a:r>
            <a:r>
              <a:rPr lang="en" b="1" dirty="0">
                <a:solidFill>
                  <a:srgbClr val="30446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β </a:t>
            </a:r>
            <a:r>
              <a:rPr lang="en" b="1" dirty="0">
                <a:solidFill>
                  <a:srgbClr val="304462"/>
                </a:solidFill>
                <a:ea typeface="Arial Unicode MS" pitchFamily="34" charset="-128"/>
                <a:cs typeface="Arial Unicode MS" pitchFamily="34" charset="-128"/>
              </a:rPr>
              <a:t>- </a:t>
            </a:r>
            <a:r>
              <a:rPr lang="en" b="1" dirty="0">
                <a:solidFill>
                  <a:srgbClr val="304462"/>
                </a:solidFill>
                <a:latin typeface="Comic Sans MS" pitchFamily="66" charset="0"/>
              </a:rPr>
              <a:t>blockers and amiodarone have led to a reduction in mortality</a:t>
            </a:r>
            <a:endParaRPr lang="en-US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10" y="1357298"/>
            <a:ext cx="8215370" cy="5143536"/>
          </a:xfrm>
        </p:spPr>
        <p:txBody>
          <a:bodyPr>
            <a:normAutofit/>
          </a:bodyPr>
          <a:lstStyle/>
          <a:p>
            <a:pPr marL="342900" indent="-342900" algn="l"/>
            <a:r>
              <a:rPr lang="en" sz="3600" b="1" dirty="0">
                <a:solidFill>
                  <a:srgbClr val="30446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③</a:t>
            </a:r>
            <a:r>
              <a:rPr lang="en" sz="3600" b="1" dirty="0">
                <a:solidFill>
                  <a:srgbClr val="304462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sz="3600" b="1" dirty="0">
                <a:solidFill>
                  <a:srgbClr val="304462"/>
                </a:solidFill>
                <a:latin typeface="Comic Sans MS" pitchFamily="66" charset="0"/>
              </a:rPr>
              <a:t>Reduce risk </a:t>
            </a:r>
            <a:r>
              <a:rPr lang="en" sz="3600" dirty="0">
                <a:solidFill>
                  <a:srgbClr val="304462"/>
                </a:solidFill>
                <a:latin typeface="Comic Sans MS" pitchFamily="66" charset="0"/>
              </a:rPr>
              <a:t>:</a:t>
            </a:r>
          </a:p>
          <a:p>
            <a:pPr marL="342900" indent="-342900" algn="l"/>
            <a:endParaRPr lang="sr-Cyrl-CS" dirty="0">
              <a:solidFill>
                <a:srgbClr val="304462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dirty="0">
                <a:solidFill>
                  <a:srgbClr val="304462"/>
                </a:solidFill>
                <a:latin typeface="Comic Sans MS" pitchFamily="66" charset="0"/>
              </a:rPr>
              <a:t>  </a:t>
            </a:r>
            <a:r>
              <a:rPr lang="en" dirty="0">
                <a:solidFill>
                  <a:srgbClr val="304462"/>
                </a:solidFill>
                <a:latin typeface="Comic Sans MS" pitchFamily="66" charset="0"/>
                <a:sym typeface="Wingdings" pitchFamily="2" charset="2"/>
              </a:rPr>
              <a:t> </a:t>
            </a:r>
            <a:r>
              <a:rPr lang="en" dirty="0">
                <a:solidFill>
                  <a:srgbClr val="304462"/>
                </a:solidFill>
                <a:latin typeface="Comic Sans MS" pitchFamily="66" charset="0"/>
              </a:rPr>
              <a:t>Make a precise diagnosis</a:t>
            </a:r>
          </a:p>
          <a:p>
            <a:pPr marL="342900" indent="-342900" algn="l"/>
            <a:endParaRPr lang="sr-Cyrl-CS" sz="1200" dirty="0">
              <a:solidFill>
                <a:srgbClr val="304462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sz="2800" dirty="0">
                <a:solidFill>
                  <a:srgbClr val="304462"/>
                </a:solidFill>
                <a:latin typeface="Comic Sans MS" pitchFamily="66" charset="0"/>
              </a:rPr>
              <a:t>  </a:t>
            </a:r>
            <a:r>
              <a:rPr lang="en" dirty="0">
                <a:solidFill>
                  <a:srgbClr val="304462"/>
                </a:solidFill>
                <a:latin typeface="Comic Sans MS" pitchFamily="66" charset="0"/>
                <a:sym typeface="Wingdings" pitchFamily="2" charset="2"/>
              </a:rPr>
              <a:t> </a:t>
            </a:r>
            <a:r>
              <a:rPr lang="en" dirty="0">
                <a:solidFill>
                  <a:srgbClr val="304462"/>
                </a:solidFill>
                <a:latin typeface="Comic Sans MS" pitchFamily="66" charset="0"/>
              </a:rPr>
              <a:t>Monitor the concentration of antiarrhythmics in plasma</a:t>
            </a:r>
          </a:p>
          <a:p>
            <a:pPr marL="342900" indent="-342900" algn="l"/>
            <a:endParaRPr lang="sr-Cyrl-CS" sz="1200" dirty="0">
              <a:solidFill>
                <a:srgbClr val="304462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" dirty="0">
                <a:solidFill>
                  <a:srgbClr val="304462"/>
                </a:solidFill>
                <a:latin typeface="Comic Sans MS" pitchFamily="66" charset="0"/>
              </a:rPr>
              <a:t>  </a:t>
            </a:r>
            <a:r>
              <a:rPr lang="en" dirty="0">
                <a:solidFill>
                  <a:srgbClr val="304462"/>
                </a:solidFill>
                <a:latin typeface="Comic Sans MS" pitchFamily="66" charset="0"/>
                <a:sym typeface="Wingdings" pitchFamily="2" charset="2"/>
              </a:rPr>
              <a:t> </a:t>
            </a:r>
            <a:r>
              <a:rPr lang="en" dirty="0">
                <a:solidFill>
                  <a:srgbClr val="304462"/>
                </a:solidFill>
                <a:latin typeface="Comic Sans MS" pitchFamily="66" charset="0"/>
              </a:rPr>
              <a:t>Take care of contraindications</a:t>
            </a:r>
            <a:endParaRPr lang="sr-Cyrl-CS" dirty="0">
              <a:solidFill>
                <a:srgbClr val="304462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00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084" name="Rectangle 4" descr="Newsprint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6000" b="1">
              <a:solidFill>
                <a:srgbClr val="5478A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>
              <a:solidFill>
                <a:srgbClr val="5478AC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>
                <a:solidFill>
                  <a:srgbClr val="5478AC"/>
                </a:solidFill>
                <a:latin typeface="Comic Sans MS" pitchFamily="66" charset="0"/>
              </a:rPr>
              <a:t>  </a:t>
            </a:r>
            <a:endParaRPr lang="sr-Latn-CS" sz="3200">
              <a:solidFill>
                <a:srgbClr val="5478AC"/>
              </a:solidFill>
              <a:latin typeface="Comic Sans MS" pitchFamily="66" charset="0"/>
            </a:endParaRPr>
          </a:p>
        </p:txBody>
      </p:sp>
      <p:graphicFrame>
        <p:nvGraphicFramePr>
          <p:cNvPr id="46137" name="Group 5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2323848"/>
              </p:ext>
            </p:extLst>
          </p:nvPr>
        </p:nvGraphicFramePr>
        <p:xfrm>
          <a:off x="395288" y="404813"/>
          <a:ext cx="8229600" cy="6101271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3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Cyrl-CS" sz="2800" u="none" strike="noStrike" cap="none" normalizeH="0" baseline="0" dirty="0">
                        <a:ln>
                          <a:noFill/>
                        </a:ln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Cardiac contraindications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Do not use or use with caution</a:t>
                      </a:r>
                      <a:endParaRPr kumimoji="0" lang="sr-Latn-C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7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Heart failure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disopyramide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flecainide</a:t>
                      </a: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5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SA dysfunction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or AV node</a:t>
                      </a: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digoxin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verapamil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diltiazem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β- blockers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amiodarone</a:t>
                      </a:r>
                      <a:endParaRPr kumimoji="0" lang="el-GR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blinds dir="vert"/>
    <p:sndAc>
      <p:stSnd>
        <p:snd r:embed="rId3" name="type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71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156" name="Rectangle 4" descr="Newsprint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6000" b="1">
              <a:solidFill>
                <a:srgbClr val="5478A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>
              <a:solidFill>
                <a:srgbClr val="5478AC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>
                <a:solidFill>
                  <a:srgbClr val="5478AC"/>
                </a:solidFill>
                <a:latin typeface="Comic Sans MS" pitchFamily="66" charset="0"/>
              </a:rPr>
              <a:t>  </a:t>
            </a:r>
            <a:endParaRPr lang="sr-Latn-CS" sz="3200">
              <a:solidFill>
                <a:srgbClr val="5478AC"/>
              </a:solidFill>
              <a:latin typeface="Comic Sans MS" pitchFamily="66" charset="0"/>
            </a:endParaRPr>
          </a:p>
        </p:txBody>
      </p:sp>
      <p:graphicFrame>
        <p:nvGraphicFramePr>
          <p:cNvPr id="49176" name="Group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2590045"/>
              </p:ext>
            </p:extLst>
          </p:nvPr>
        </p:nvGraphicFramePr>
        <p:xfrm>
          <a:off x="395288" y="692150"/>
          <a:ext cx="8229600" cy="5592509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3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Cyrl-CS" sz="2800" u="none" strike="noStrike" cap="none" normalizeH="0" baseline="0" dirty="0">
                        <a:ln>
                          <a:noFill/>
                        </a:ln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Cardiac contraindications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Do not use or use with caution</a:t>
                      </a:r>
                      <a:endParaRPr kumimoji="0" lang="sr-Latn-C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4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WPW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with atrial fibrillation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digoxin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verapamil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diltiazem</a:t>
                      </a: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1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Infranodal conduction disorder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RS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Na</a:t>
                      </a:r>
                      <a:r>
                        <a:rPr kumimoji="0" lang="en" sz="2800" u="none" strike="noStrike" cap="none" normalizeH="0" baseline="3000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+</a:t>
                      </a:r>
                      <a:r>
                        <a:rPr kumimoji="0" lang="sr-Latn-RS" sz="2800" u="none" strike="noStrike" cap="none" normalizeH="0" baseline="3000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sr-Latn-RS" sz="2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channels</a:t>
                      </a:r>
                      <a:r>
                        <a:rPr kumimoji="0" lang="en" sz="2800" u="none" strike="noStrike" cap="none" normalizeH="0" baseline="3000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blockers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amiodarone</a:t>
                      </a:r>
                      <a:endParaRPr kumimoji="0" lang="el-GR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blinds dir="vert"/>
    <p:sndAc>
      <p:stSnd>
        <p:snd r:embed="rId3" name="type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91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276" name="Rectangle 4" descr="Newsprint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6000" b="1">
              <a:solidFill>
                <a:srgbClr val="5478A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>
              <a:solidFill>
                <a:srgbClr val="5478AC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>
                <a:solidFill>
                  <a:srgbClr val="5478AC"/>
                </a:solidFill>
                <a:latin typeface="Comic Sans MS" pitchFamily="66" charset="0"/>
              </a:rPr>
              <a:t>  </a:t>
            </a:r>
            <a:endParaRPr lang="sr-Latn-CS" sz="3200">
              <a:solidFill>
                <a:srgbClr val="5478AC"/>
              </a:solidFill>
              <a:latin typeface="Comic Sans MS" pitchFamily="66" charset="0"/>
            </a:endParaRPr>
          </a:p>
        </p:txBody>
      </p:sp>
      <p:graphicFrame>
        <p:nvGraphicFramePr>
          <p:cNvPr id="54294" name="Group 22"/>
          <p:cNvGraphicFramePr>
            <a:graphicFrameLocks noGrp="1"/>
          </p:cNvGraphicFramePr>
          <p:nvPr>
            <p:ph idx="1"/>
          </p:nvPr>
        </p:nvGraphicFramePr>
        <p:xfrm>
          <a:off x="500034" y="928670"/>
          <a:ext cx="8229600" cy="520967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94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Cyrl-CS" sz="2800" u="none" strike="noStrike" cap="none" normalizeH="0" baseline="0" dirty="0">
                        <a:ln>
                          <a:noFill/>
                        </a:ln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Cardiac contraindications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Do not use or use with caution</a:t>
                      </a:r>
                      <a:endParaRPr kumimoji="0" lang="sr-Latn-C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20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Aortic/subaortic stenosis</a:t>
                      </a: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bretylium</a:t>
                      </a:r>
                      <a:endParaRPr kumimoji="0" lang="sr-Latn-C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203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Heart attack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flecainide</a:t>
                      </a:r>
                      <a:endParaRPr kumimoji="0" lang="el-GR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blinds dir="vert"/>
    <p:sndAc>
      <p:stSnd>
        <p:snd r:embed="rId3" name="type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43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228" name="Rectangle 4" descr="Newsprint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6000" b="1">
              <a:solidFill>
                <a:srgbClr val="5478A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>
              <a:solidFill>
                <a:srgbClr val="5478AC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" sz="3200">
                <a:solidFill>
                  <a:srgbClr val="5478AC"/>
                </a:solidFill>
                <a:latin typeface="Comic Sans MS" pitchFamily="66" charset="0"/>
              </a:rPr>
              <a:t>  </a:t>
            </a:r>
            <a:endParaRPr lang="sr-Latn-CS" sz="3200">
              <a:solidFill>
                <a:srgbClr val="5478AC"/>
              </a:solidFill>
              <a:latin typeface="Comic Sans MS" pitchFamily="66" charset="0"/>
            </a:endParaRPr>
          </a:p>
        </p:txBody>
      </p:sp>
      <p:graphicFrame>
        <p:nvGraphicFramePr>
          <p:cNvPr id="52260" name="Group 3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3653799"/>
              </p:ext>
            </p:extLst>
          </p:nvPr>
        </p:nvGraphicFramePr>
        <p:xfrm>
          <a:off x="457200" y="404813"/>
          <a:ext cx="8229600" cy="617359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3898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39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Cardiac contraindications</a:t>
                      </a:r>
                      <a:endParaRPr kumimoji="0" lang="sr-Latn-C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Do not use or use with caution</a:t>
                      </a:r>
                      <a:endParaRPr kumimoji="0" lang="sr-Latn-C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0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Prolonged QT interval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quinidine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procainamide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disopyramide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sotalol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dofetilide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ibutulide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amiodarone</a:t>
                      </a:r>
                      <a:endParaRPr kumimoji="0" lang="sr-Latn-C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43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Heart transplant</a:t>
                      </a:r>
                      <a:endParaRPr kumimoji="0" lang="sr-Latn-CS" sz="2800" b="0" i="0" u="none" strike="noStrike" cap="none" normalizeH="0" baseline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280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itchFamily="66" charset="0"/>
                        </a:rPr>
                        <a:t>adenosine</a:t>
                      </a:r>
                      <a:endParaRPr kumimoji="0" lang="el-GR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5478AC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blinds dir="vert"/>
    <p:sndAc>
      <p:stSnd>
        <p:snd r:embed="rId3" name="type.wav"/>
      </p:stSnd>
    </p:sndAc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243</Words>
  <Application>Microsoft Office PowerPoint</Application>
  <PresentationFormat>On-screen Show (4:3)</PresentationFormat>
  <Paragraphs>114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 Unicode MS</vt:lpstr>
      <vt:lpstr>Calibri</vt:lpstr>
      <vt:lpstr>Comic Sans MS</vt:lpstr>
      <vt:lpstr>Office Theme</vt:lpstr>
      <vt:lpstr>PRINCIPLES OF PRESCRIBING ANTIARRHYTHMICS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ПРИНЦИПИ ПРИМЕНЕ АНТИАРИТМИКА </dc:title>
  <dc:creator> </dc:creator>
  <cp:lastModifiedBy>Boj</cp:lastModifiedBy>
  <cp:revision>4</cp:revision>
  <dcterms:created xsi:type="dcterms:W3CDTF">2011-03-22T11:29:42Z</dcterms:created>
  <dcterms:modified xsi:type="dcterms:W3CDTF">2023-07-29T17:19:24Z</dcterms:modified>
</cp:coreProperties>
</file>